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0" autoAdjust="0"/>
  </p:normalViewPr>
  <p:slideViewPr>
    <p:cSldViewPr snapToGrid="0">
      <p:cViewPr varScale="1">
        <p:scale>
          <a:sx n="102" d="100"/>
          <a:sy n="102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9B6E8-C93F-4283-8EE4-EC4963D1438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93B33-544D-4466-BD3E-B8CF4983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8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Xband</a:t>
            </a:r>
            <a:r>
              <a:rPr lang="en-US" dirty="0"/>
              <a:t> = 8-12 GHz</a:t>
            </a:r>
          </a:p>
          <a:p>
            <a:r>
              <a:rPr lang="en-US" dirty="0"/>
              <a:t>Government bands (</a:t>
            </a:r>
            <a:r>
              <a:rPr lang="en-US" dirty="0" err="1"/>
              <a:t>S,X,Ka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CatSat</a:t>
            </a:r>
            <a:r>
              <a:rPr lang="en-US" dirty="0"/>
              <a:t>: Video streaming from 6U spacecraft along with ionospheric radio sounding (shoot a beam out, bounce it off the ionosphere, record the return wave properties to get height and electron density)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93B33-544D-4466-BD3E-B8CF498399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5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 micrometer root mean square surface shape error: average of 42 micrometers off from being perfectly curved (when manufactured)</a:t>
            </a:r>
          </a:p>
          <a:p>
            <a:endParaRPr lang="en-US" dirty="0"/>
          </a:p>
          <a:p>
            <a:r>
              <a:rPr lang="en-US" dirty="0"/>
              <a:t>97% </a:t>
            </a:r>
            <a:r>
              <a:rPr lang="en-US" dirty="0" err="1"/>
              <a:t>ruze</a:t>
            </a:r>
            <a:r>
              <a:rPr lang="en-US" dirty="0"/>
              <a:t> efficiency</a:t>
            </a:r>
          </a:p>
          <a:p>
            <a:r>
              <a:rPr lang="en-US" dirty="0"/>
              <a:t>Surface error must be no greater 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93B33-544D-4466-BD3E-B8CF49839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Raster scan (capturing an image line by line)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93B33-544D-4466-BD3E-B8CF498399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8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456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39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1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6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0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1AB4F-FA7E-4607-9923-B5F1ED4052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6E8C7A-0FEF-4217-BB61-9CF034FA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2681-D002-07E6-A98F-739186080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309" y="1350009"/>
            <a:ext cx="3742675" cy="2328409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Continuously Integrated Microwave Antenna Holography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87590-ECCE-2137-A3E1-9CAE1F2C8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309" y="3678415"/>
            <a:ext cx="3742675" cy="2013083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Chance Lawrence (UA)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Mentors: Dr. Michael Parker and Joel Huebner (RRC)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Arizona NASA Space Grant Statewide Research Symposium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April 20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</p:txBody>
      </p:sp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B41223D8-0249-E3CF-F761-ADD6BD66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5187502" y="835015"/>
            <a:ext cx="1449739" cy="248887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 company logo with blue text&#10;&#10;Description automatically generated">
            <a:extLst>
              <a:ext uri="{FF2B5EF4-FFF2-40B4-BE49-F238E27FC236}">
                <a16:creationId xmlns:a16="http://schemas.microsoft.com/office/drawing/2014/main" id="{5FA7F3AC-981A-6F57-B62C-D03F640F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759" y="1028776"/>
            <a:ext cx="2101348" cy="21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sa-logo">
            <a:extLst>
              <a:ext uri="{FF2B5EF4-FFF2-40B4-BE49-F238E27FC236}">
                <a16:creationId xmlns:a16="http://schemas.microsoft.com/office/drawing/2014/main" id="{05009762-1458-ADC6-FA4D-9A7D16112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698" y="3897389"/>
            <a:ext cx="2101348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ua_logo_lg">
            <a:extLst>
              <a:ext uri="{FF2B5EF4-FFF2-40B4-BE49-F238E27FC236}">
                <a16:creationId xmlns:a16="http://schemas.microsoft.com/office/drawing/2014/main" id="{11F5789D-7914-BED7-6EEF-35A4938E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646" y="3902351"/>
            <a:ext cx="2101348" cy="17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486B6-327A-2C9D-2E5C-DEC0731D6057}"/>
              </a:ext>
            </a:extLst>
          </p:cNvPr>
          <p:cNvSpPr txBox="1"/>
          <p:nvPr/>
        </p:nvSpPr>
        <p:spPr>
          <a:xfrm>
            <a:off x="5399530" y="5653653"/>
            <a:ext cx="102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98242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th equations and formulas on a white background&#10;&#10;Description automatically generated">
            <a:extLst>
              <a:ext uri="{FF2B5EF4-FFF2-40B4-BE49-F238E27FC236}">
                <a16:creationId xmlns:a16="http://schemas.microsoft.com/office/drawing/2014/main" id="{C0BBDAC7-772A-71BA-746C-7C6D8E231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11" y="1131994"/>
            <a:ext cx="7682655" cy="4590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02223-D214-35E8-62C1-D21F27CECC23}"/>
              </a:ext>
            </a:extLst>
          </p:cNvPr>
          <p:cNvSpPr txBox="1"/>
          <p:nvPr/>
        </p:nvSpPr>
        <p:spPr>
          <a:xfrm>
            <a:off x="526052" y="5912649"/>
            <a:ext cx="5692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</a:rPr>
              <a:t>Reid, Macgregor S. </a:t>
            </a:r>
            <a:r>
              <a:rPr lang="en-US" sz="1200" i="1" dirty="0">
                <a:effectLst/>
              </a:rPr>
              <a:t>Low-Noise Systems in the Deep Space Network</a:t>
            </a:r>
            <a:r>
              <a:rPr lang="en-US" sz="1200" dirty="0">
                <a:effectLst/>
              </a:rPr>
              <a:t>, Jet Propulsion Laboratory, 29 Sept. 2008</a:t>
            </a:r>
          </a:p>
        </p:txBody>
      </p:sp>
      <p:pic>
        <p:nvPicPr>
          <p:cNvPr id="5" name="Picture 4" descr="AZSGC_sunset">
            <a:extLst>
              <a:ext uri="{FF2B5EF4-FFF2-40B4-BE49-F238E27FC236}">
                <a16:creationId xmlns:a16="http://schemas.microsoft.com/office/drawing/2014/main" id="{0C85E9FC-3D7D-2FFF-0D04-6D7B5819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44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50FD-1DC6-B0CA-C6CE-6719E3A6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 for Data Processing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B9000-47AE-748A-B3E7-FF1A502C4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25327"/>
            <a:ext cx="9556330" cy="1560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BED1F1-6056-040E-FD17-4756894E9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251667"/>
            <a:ext cx="9556330" cy="1570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DB8622-ED61-DAE5-A720-405693405E25}"/>
              </a:ext>
            </a:extLst>
          </p:cNvPr>
          <p:cNvSpPr txBox="1"/>
          <p:nvPr/>
        </p:nvSpPr>
        <p:spPr>
          <a:xfrm>
            <a:off x="1620253" y="206943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Far Field Radiation Pattern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6F43B-95A3-D5B4-32FE-376F25BB0C92}"/>
              </a:ext>
            </a:extLst>
          </p:cNvPr>
          <p:cNvSpPr txBox="1"/>
          <p:nvPr/>
        </p:nvSpPr>
        <p:spPr>
          <a:xfrm>
            <a:off x="970547" y="4067001"/>
            <a:ext cx="369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Residual Normal Surface Error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9EE29-F45A-1CF4-FEC2-F83DB75B135B}"/>
              </a:ext>
            </a:extLst>
          </p:cNvPr>
          <p:cNvSpPr txBox="1"/>
          <p:nvPr/>
        </p:nvSpPr>
        <p:spPr>
          <a:xfrm>
            <a:off x="536736" y="6288300"/>
            <a:ext cx="5692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</a:rPr>
              <a:t>Reid, Macgregor S. </a:t>
            </a:r>
            <a:r>
              <a:rPr lang="en-US" sz="1200" i="1" dirty="0">
                <a:effectLst/>
              </a:rPr>
              <a:t>Low-Noise Systems in the Deep Space Network</a:t>
            </a:r>
            <a:r>
              <a:rPr lang="en-US" sz="1200" dirty="0">
                <a:effectLst/>
              </a:rPr>
              <a:t>, Jet Propulsion Laboratory, 29 Sept. 2008</a:t>
            </a:r>
          </a:p>
        </p:txBody>
      </p:sp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0A53F016-3233-6BB3-4AC9-011017CD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2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396D8B-7BC9-B20C-5F24-EBD931F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325" y="712478"/>
            <a:ext cx="3179593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 dirty="0"/>
              <a:t>Reflector Panel Geometry</a:t>
            </a:r>
          </a:p>
        </p:txBody>
      </p:sp>
      <p:pic>
        <p:nvPicPr>
          <p:cNvPr id="5" name="Picture 4" descr="A diagram of a reflection panel geometry&#10;&#10;Description automatically generated">
            <a:extLst>
              <a:ext uri="{FF2B5EF4-FFF2-40B4-BE49-F238E27FC236}">
                <a16:creationId xmlns:a16="http://schemas.microsoft.com/office/drawing/2014/main" id="{0B645560-7051-D62D-A4E8-1F02B409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41" y="835015"/>
            <a:ext cx="4090623" cy="2488873"/>
          </a:xfrm>
          <a:prstGeom prst="rect">
            <a:avLst/>
          </a:prstGeom>
        </p:spPr>
      </p:pic>
      <p:pic>
        <p:nvPicPr>
          <p:cNvPr id="7" name="Picture 6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6AEF3055-7B9D-56E9-3879-02C97840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4" y="3695639"/>
            <a:ext cx="6667228" cy="2950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D59CB-A69B-7091-5AAF-3EBDFA9AB00D}"/>
              </a:ext>
            </a:extLst>
          </p:cNvPr>
          <p:cNvSpPr txBox="1"/>
          <p:nvPr/>
        </p:nvSpPr>
        <p:spPr>
          <a:xfrm>
            <a:off x="517696" y="6382077"/>
            <a:ext cx="5692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</a:rPr>
              <a:t>Reid, Macgregor S. </a:t>
            </a:r>
            <a:r>
              <a:rPr lang="en-US" sz="1200" i="1" dirty="0">
                <a:effectLst/>
              </a:rPr>
              <a:t>Low-Noise Systems in the Deep Space Network</a:t>
            </a:r>
            <a:r>
              <a:rPr lang="en-US" sz="1200" dirty="0">
                <a:effectLst/>
              </a:rPr>
              <a:t>, Jet Propulsion Laboratory, 29 Sept. 2008</a:t>
            </a:r>
          </a:p>
        </p:txBody>
      </p:sp>
      <p:pic>
        <p:nvPicPr>
          <p:cNvPr id="8" name="Picture 7" descr="AZSGC_sunset">
            <a:extLst>
              <a:ext uri="{FF2B5EF4-FFF2-40B4-BE49-F238E27FC236}">
                <a16:creationId xmlns:a16="http://schemas.microsoft.com/office/drawing/2014/main" id="{0F616936-DF21-6FBA-879C-CF11BFCD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0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unset at CARMA (Combined Array for Research in Millimeter-wave Astronomy)  : r/space">
            <a:extLst>
              <a:ext uri="{FF2B5EF4-FFF2-40B4-BE49-F238E27FC236}">
                <a16:creationId xmlns:a16="http://schemas.microsoft.com/office/drawing/2014/main" id="{84E4D856-F83E-AAF7-C662-B957D86C8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17104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57AF9-0D5F-E385-50C2-92A26E90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7" y="683551"/>
            <a:ext cx="4175530" cy="6604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New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52EE-4090-C7BF-7F8F-99E8334E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31" y="1352417"/>
            <a:ext cx="3851122" cy="468894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Xband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communication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cubesat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missions</a:t>
            </a:r>
          </a:p>
          <a:p>
            <a:pPr lvl="1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CatSat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Low end of operating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freq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Connector 207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9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9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1552CF65-E70A-D452-4FE1-4A8D4AAF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3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large satellite dish on a rocky ground&#10;&#10;Description automatically generated">
            <a:extLst>
              <a:ext uri="{FF2B5EF4-FFF2-40B4-BE49-F238E27FC236}">
                <a16:creationId xmlns:a16="http://schemas.microsoft.com/office/drawing/2014/main" id="{3E3CC7CC-DE43-2104-3427-ACF8DCD42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r="-1" b="14266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4372B-6D89-C67A-01CF-E5020171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73435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Need for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B48F-F487-C7F2-44A6-0417DC7D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6.1-m diameter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Reported 42µm RMS Surface Error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Moved from original location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Inyo Mtn, CA.</a:t>
            </a: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7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5191EEA3-6B3B-5768-EE29-6367741F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16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1038-F8B7-D957-8BE0-AE2F0E71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5982-3D3C-0BAC-D9F0-7B5FCD264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Determine the current state of the main reflector surface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Identify surface imperfections</a:t>
            </a:r>
          </a:p>
        </p:txBody>
      </p:sp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2F99A261-6705-EC5F-0701-87B25C98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A71B-4292-F303-44CD-CC41D998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Antenna Holography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1975-8BA1-46A3-894A-8B5024BD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Two antenna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Continuous Wave (CW) Source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Measurements of phase and amplitude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Phase amplitude maps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A diagram of a satellite system&#10;&#10;Description automatically generated">
            <a:extLst>
              <a:ext uri="{FF2B5EF4-FFF2-40B4-BE49-F238E27FC236}">
                <a16:creationId xmlns:a16="http://schemas.microsoft.com/office/drawing/2014/main" id="{182399E7-BCC1-F54F-2BAF-72724FCE8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r="-1" b="-1"/>
          <a:stretch/>
        </p:blipFill>
        <p:spPr bwMode="auto">
          <a:xfrm>
            <a:off x="677334" y="2046759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BC304-FBE2-EBB9-6429-FFBD9E1F9CFC}"/>
              </a:ext>
            </a:extLst>
          </p:cNvPr>
          <p:cNvSpPr txBox="1"/>
          <p:nvPr/>
        </p:nvSpPr>
        <p:spPr>
          <a:xfrm>
            <a:off x="525719" y="6045481"/>
            <a:ext cx="5692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</a:rPr>
              <a:t>Reid, Macgregor S. </a:t>
            </a:r>
            <a:r>
              <a:rPr lang="en-US" sz="1200" i="1" dirty="0">
                <a:effectLst/>
              </a:rPr>
              <a:t>Low-Noise Systems in the Deep Space Network</a:t>
            </a:r>
            <a:r>
              <a:rPr lang="en-US" sz="1200" dirty="0">
                <a:effectLst/>
              </a:rPr>
              <a:t>, Jet Propulsion Laboratory, 29 Sept. 2008</a:t>
            </a:r>
          </a:p>
        </p:txBody>
      </p:sp>
      <p:pic>
        <p:nvPicPr>
          <p:cNvPr id="8" name="Picture 7" descr="AZSGC_sunset">
            <a:extLst>
              <a:ext uri="{FF2B5EF4-FFF2-40B4-BE49-F238E27FC236}">
                <a16:creationId xmlns:a16="http://schemas.microsoft.com/office/drawing/2014/main" id="{914DB379-BD7E-1FDA-8112-D5B7ACF7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4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F9A0-8A9D-CFBB-FB61-8B48349C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Antenna Positioning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CAD1F-0FD2-5418-7AC6-51F88C89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74932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Preexisting software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</a:p>
          <a:p>
            <a:pPr lvl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Antpos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Implement raster scan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Point by point</a:t>
            </a:r>
          </a:p>
        </p:txBody>
      </p:sp>
      <p:pic>
        <p:nvPicPr>
          <p:cNvPr id="6146" name="Picture 2" descr="A blue and red dotted diagram&#10;&#10;Description automatically generated">
            <a:extLst>
              <a:ext uri="{FF2B5EF4-FFF2-40B4-BE49-F238E27FC236}">
                <a16:creationId xmlns:a16="http://schemas.microsoft.com/office/drawing/2014/main" id="{404324A4-210D-BFFD-C42A-066DFA47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137" y="2159330"/>
            <a:ext cx="4652622" cy="3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48A6B-FD4D-F599-A42E-E35383F85833}"/>
              </a:ext>
            </a:extLst>
          </p:cNvPr>
          <p:cNvSpPr txBox="1"/>
          <p:nvPr/>
        </p:nvSpPr>
        <p:spPr>
          <a:xfrm>
            <a:off x="5938092" y="1745734"/>
            <a:ext cx="309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Commanded Az-El Coords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E4E15-76A7-623F-E323-5372FBF33D34}"/>
              </a:ext>
            </a:extLst>
          </p:cNvPr>
          <p:cNvSpPr txBox="1"/>
          <p:nvPr/>
        </p:nvSpPr>
        <p:spPr>
          <a:xfrm>
            <a:off x="7354035" y="5216714"/>
            <a:ext cx="5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45570-6BC3-F46C-27DD-3D8DADC48268}"/>
              </a:ext>
            </a:extLst>
          </p:cNvPr>
          <p:cNvSpPr txBox="1"/>
          <p:nvPr/>
        </p:nvSpPr>
        <p:spPr>
          <a:xfrm>
            <a:off x="4598214" y="3429000"/>
            <a:ext cx="5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</a:t>
            </a:r>
          </a:p>
        </p:txBody>
      </p:sp>
      <p:pic>
        <p:nvPicPr>
          <p:cNvPr id="9" name="Picture 8" descr="AZSGC_sunset">
            <a:extLst>
              <a:ext uri="{FF2B5EF4-FFF2-40B4-BE49-F238E27FC236}">
                <a16:creationId xmlns:a16="http://schemas.microsoft.com/office/drawing/2014/main" id="{9E5BB5DE-716F-995F-954E-4BD32976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53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A graph of a cone shaped object&#10;&#10;Description automatically generated with medium confidence">
            <a:extLst>
              <a:ext uri="{FF2B5EF4-FFF2-40B4-BE49-F238E27FC236}">
                <a16:creationId xmlns:a16="http://schemas.microsoft.com/office/drawing/2014/main" id="{68644D3C-8C9B-9C5C-A0E9-AB267868C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r="5623" b="1"/>
          <a:stretch/>
        </p:blipFill>
        <p:spPr bwMode="auto">
          <a:xfrm>
            <a:off x="212548" y="-1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BFDAC-587E-21E7-7F16-CB1229F4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Need, the Need for Speed</a:t>
            </a:r>
          </a:p>
        </p:txBody>
      </p:sp>
      <p:pic>
        <p:nvPicPr>
          <p:cNvPr id="7173" name="Picture 5" descr="A graph of a graph of a colorful graph&#10;&#10;Description automatically generated with medium confidence">
            <a:extLst>
              <a:ext uri="{FF2B5EF4-FFF2-40B4-BE49-F238E27FC236}">
                <a16:creationId xmlns:a16="http://schemas.microsoft.com/office/drawing/2014/main" id="{254C2CC7-6AB8-3750-5DF3-63F76FA9F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" r="6" b="6"/>
          <a:stretch/>
        </p:blipFill>
        <p:spPr bwMode="auto">
          <a:xfrm>
            <a:off x="20" y="3657601"/>
            <a:ext cx="4141840" cy="3200400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Isosceles Triangle 30">
            <a:extLst>
              <a:ext uri="{FF2B5EF4-FFF2-40B4-BE49-F238E27FC236}">
                <a16:creationId xmlns:a16="http://schemas.microsoft.com/office/drawing/2014/main" id="{B09A8B04-373D-40BD-9442-2D3540D3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184" name="Straight Connector 7183">
            <a:extLst>
              <a:ext uri="{FF2B5EF4-FFF2-40B4-BE49-F238E27FC236}">
                <a16:creationId xmlns:a16="http://schemas.microsoft.com/office/drawing/2014/main" id="{B5028193-7250-4674-AA37-E9040429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2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8B9C-D05D-8D80-D032-F4F860481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Way too slow</a:t>
            </a:r>
          </a:p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Continuous integration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Scan time nearly split in half!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pointing model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servo calibration</a:t>
            </a:r>
          </a:p>
        </p:txBody>
      </p:sp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750210A3-61E3-5D29-2ACB-BB505942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9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E652-EA5F-8D90-6CB9-3CC906DB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Future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BCCE-6AF6-E9B8-F79F-7780CEAE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Utilize software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Add in-track and cross-track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Waiting for repairs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Focus motor</a:t>
            </a:r>
          </a:p>
        </p:txBody>
      </p:sp>
      <p:pic>
        <p:nvPicPr>
          <p:cNvPr id="8194" name="Picture 2" descr="A person standing in a field looking at a large satellite dish&#10;&#10;Description automatically generated">
            <a:extLst>
              <a:ext uri="{FF2B5EF4-FFF2-40B4-BE49-F238E27FC236}">
                <a16:creationId xmlns:a16="http://schemas.microsoft.com/office/drawing/2014/main" id="{84C59B93-4174-D37B-407E-2C8EDDF41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6" r="2" b="1018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Isosceles Triangle 819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9B90D830-EED5-C86F-6B2F-93351053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0245" y="5269706"/>
            <a:ext cx="777089" cy="13340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710E-D6EA-1491-C12C-58AC6305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4409502"/>
            <a:ext cx="8596668" cy="818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2" name="Picture 1" descr="AZSGC_sunset">
            <a:extLst>
              <a:ext uri="{FF2B5EF4-FFF2-40B4-BE49-F238E27FC236}">
                <a16:creationId xmlns:a16="http://schemas.microsoft.com/office/drawing/2014/main" id="{F0379836-B26E-BED9-7CFF-F948F50C6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2796" y="531054"/>
            <a:ext cx="1449739" cy="248887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 company logo with blue text&#10;&#10;Description automatically generated">
            <a:extLst>
              <a:ext uri="{FF2B5EF4-FFF2-40B4-BE49-F238E27FC236}">
                <a16:creationId xmlns:a16="http://schemas.microsoft.com/office/drawing/2014/main" id="{5377A9CC-3A4E-2931-6A0D-B06FFDF8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7405" y="918579"/>
            <a:ext cx="2101348" cy="21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asa-logo">
            <a:extLst>
              <a:ext uri="{FF2B5EF4-FFF2-40B4-BE49-F238E27FC236}">
                <a16:creationId xmlns:a16="http://schemas.microsoft.com/office/drawing/2014/main" id="{9FD25395-D963-27BB-A7E2-1494697F7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623" y="1220857"/>
            <a:ext cx="2101348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a_logo_lg">
            <a:extLst>
              <a:ext uri="{FF2B5EF4-FFF2-40B4-BE49-F238E27FC236}">
                <a16:creationId xmlns:a16="http://schemas.microsoft.com/office/drawing/2014/main" id="{ABC811A3-265E-C4AF-8527-F0F61AA9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9841" y="1230780"/>
            <a:ext cx="2101348" cy="17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FE1E3-8FE0-DD7E-8167-E4F6D7412186}"/>
              </a:ext>
            </a:extLst>
          </p:cNvPr>
          <p:cNvSpPr txBox="1"/>
          <p:nvPr/>
        </p:nvSpPr>
        <p:spPr>
          <a:xfrm>
            <a:off x="6534893" y="3019927"/>
            <a:ext cx="102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9122022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353</Words>
  <Application>Microsoft Office PowerPoint</Application>
  <PresentationFormat>Widescreen</PresentationFormat>
  <Paragraphs>67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Trebuchet MS</vt:lpstr>
      <vt:lpstr>Wingdings 3</vt:lpstr>
      <vt:lpstr>Facet</vt:lpstr>
      <vt:lpstr>Continuously Integrated Microwave Antenna Holography</vt:lpstr>
      <vt:lpstr>New Equipment</vt:lpstr>
      <vt:lpstr>The Need for Accuracy</vt:lpstr>
      <vt:lpstr>Objective</vt:lpstr>
      <vt:lpstr>Antenna Holography</vt:lpstr>
      <vt:lpstr>Antenna Positioning Software</vt:lpstr>
      <vt:lpstr>The Need, the Need for Speed</vt:lpstr>
      <vt:lpstr>Future Use</vt:lpstr>
      <vt:lpstr>PowerPoint Presentation</vt:lpstr>
      <vt:lpstr>PowerPoint Presentation</vt:lpstr>
      <vt:lpstr>Mathematical Expressions for Data Processing</vt:lpstr>
      <vt:lpstr>Reflector Panel Geometry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Continuously Integrated Microwave Antenna Holography</dc:title>
  <dc:creator>Chance Lawrence</dc:creator>
  <cp:lastModifiedBy>Michelle A. Coe</cp:lastModifiedBy>
  <cp:revision>40</cp:revision>
  <dcterms:created xsi:type="dcterms:W3CDTF">2024-03-28T07:00:21Z</dcterms:created>
  <dcterms:modified xsi:type="dcterms:W3CDTF">2024-04-09T21:22:58Z</dcterms:modified>
</cp:coreProperties>
</file>